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74" r:id="rId7"/>
    <p:sldId id="261" r:id="rId8"/>
    <p:sldId id="262" r:id="rId9"/>
    <p:sldId id="263" r:id="rId10"/>
    <p:sldId id="264" r:id="rId11"/>
    <p:sldId id="273" r:id="rId12"/>
    <p:sldId id="286" r:id="rId13"/>
    <p:sldId id="287" r:id="rId14"/>
    <p:sldId id="288" r:id="rId15"/>
    <p:sldId id="289" r:id="rId16"/>
    <p:sldId id="281" r:id="rId17"/>
    <p:sldId id="282" r:id="rId18"/>
    <p:sldId id="283" r:id="rId19"/>
    <p:sldId id="269" r:id="rId20"/>
    <p:sldId id="270" r:id="rId21"/>
    <p:sldId id="271" r:id="rId22"/>
    <p:sldId id="272" r:id="rId23"/>
    <p:sldId id="275" r:id="rId24"/>
    <p:sldId id="277" r:id="rId25"/>
    <p:sldId id="278" r:id="rId26"/>
    <p:sldId id="284" r:id="rId27"/>
    <p:sldId id="285" r:id="rId28"/>
    <p:sldId id="297" r:id="rId29"/>
    <p:sldId id="293" r:id="rId30"/>
    <p:sldId id="295" r:id="rId31"/>
    <p:sldId id="276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515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2361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26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1176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71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067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3353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4943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3531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8604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6600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519B-D87E-4C8A-B4B9-4685556B8615}" type="datetimeFigureOut">
              <a:rPr lang="es-PY" smtClean="0"/>
              <a:t>22/02/2016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5959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9154" y="1357162"/>
            <a:ext cx="7834964" cy="3946358"/>
          </a:xfrm>
        </p:spPr>
        <p:txBody>
          <a:bodyPr>
            <a:normAutofit fontScale="90000"/>
          </a:bodyPr>
          <a:lstStyle/>
          <a:p>
            <a:r>
              <a:rPr lang="es-ES_tradnl" b="1" cap="small" dirty="0"/>
              <a:t>Taller sobre concentración, colusión e identificación de ofertas anormalmente bajas en las contrataciones públicas</a:t>
            </a:r>
            <a:endParaRPr lang="es-P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4952" y="5678905"/>
            <a:ext cx="6894095" cy="409976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Asunción, Paraguay. 24 y 25 de Febrero de </a:t>
            </a:r>
            <a:r>
              <a:rPr lang="es-ES_tradnl" dirty="0" smtClean="0"/>
              <a:t>2016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039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72" y="563526"/>
            <a:ext cx="8413910" cy="55921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10622" y="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1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9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47" y="0"/>
            <a:ext cx="7848600" cy="3686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4" y="3686175"/>
            <a:ext cx="7924800" cy="29813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006316" y="233827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1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769" y="2124094"/>
            <a:ext cx="7810500" cy="27336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19237" y="276357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1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0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70" y="869673"/>
            <a:ext cx="8230985" cy="45316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2</a:t>
            </a:r>
            <a:endParaRPr lang="es-PY" sz="4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53339" y="5890661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dirty="0" smtClean="0"/>
              <a:t>Año 2010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8857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37" y="265049"/>
            <a:ext cx="7667625" cy="1028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7" y="1255373"/>
            <a:ext cx="7667625" cy="1924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2" y="3179423"/>
            <a:ext cx="7660760" cy="31130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2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36" y="1506297"/>
            <a:ext cx="8026350" cy="28955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>
                <a:solidFill>
                  <a:srgbClr val="FF0000"/>
                </a:solidFill>
              </a:rPr>
              <a:t>2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1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4" t="31170" r="7293" b="6598"/>
          <a:stretch/>
        </p:blipFill>
        <p:spPr>
          <a:xfrm>
            <a:off x="302543" y="579531"/>
            <a:ext cx="8634581" cy="543849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721935" y="2030819"/>
            <a:ext cx="4561368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3</a:t>
            </a:r>
            <a:endParaRPr lang="es-PY" sz="4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510139" y="6168434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b="1" dirty="0" smtClean="0"/>
              <a:t>Año 2015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29838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37" t="8904" r="7365" b="12928"/>
          <a:stretch/>
        </p:blipFill>
        <p:spPr>
          <a:xfrm>
            <a:off x="786810" y="701749"/>
            <a:ext cx="7210312" cy="565044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3</a:t>
            </a:r>
            <a:endParaRPr lang="es-PY" sz="40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95152" y="2126513"/>
            <a:ext cx="1722475" cy="350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695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15" t="13971" r="9620" b="10517"/>
          <a:stretch/>
        </p:blipFill>
        <p:spPr>
          <a:xfrm>
            <a:off x="407349" y="265813"/>
            <a:ext cx="7662763" cy="61503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9730" y="2158409"/>
            <a:ext cx="7495954" cy="2966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CuadroTexto 5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3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75" t="28213" r="5951" b="25848"/>
          <a:stretch/>
        </p:blipFill>
        <p:spPr>
          <a:xfrm>
            <a:off x="246359" y="1573620"/>
            <a:ext cx="8578663" cy="39920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3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Experiencias </a:t>
            </a:r>
            <a:r>
              <a:rPr lang="es-ES_tradnl" b="1" dirty="0" smtClean="0"/>
              <a:t>País: Caso Paraguay</a:t>
            </a:r>
            <a:endParaRPr lang="es-P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Normativa y Casuística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004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524" y="462013"/>
            <a:ext cx="7141433" cy="57438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4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094" y="952346"/>
            <a:ext cx="7886700" cy="25024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4</a:t>
            </a:r>
            <a:endParaRPr lang="es-PY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8" y="4425692"/>
            <a:ext cx="7871672" cy="16986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14400" y="393405"/>
            <a:ext cx="729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200" b="1" dirty="0">
                <a:latin typeface="+mj-lt"/>
                <a:ea typeface="+mj-ea"/>
                <a:cs typeface="+mj-cs"/>
              </a:rPr>
              <a:t>INCONFORMIDAD DEL OFERENTE: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0296" y="3742742"/>
            <a:ext cx="729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200" b="1" dirty="0">
                <a:latin typeface="+mj-lt"/>
                <a:ea typeface="+mj-ea"/>
                <a:cs typeface="+mj-cs"/>
              </a:rPr>
              <a:t>DESCARGO DE LA LICITANTE:</a:t>
            </a:r>
          </a:p>
        </p:txBody>
      </p:sp>
    </p:spTree>
    <p:extLst>
      <p:ext uri="{BB962C8B-B14F-4D97-AF65-F5344CB8AC3E}">
        <p14:creationId xmlns:p14="http://schemas.microsoft.com/office/powerpoint/2010/main" val="18212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7535"/>
            <a:ext cx="7886700" cy="411051"/>
          </a:xfrm>
        </p:spPr>
        <p:txBody>
          <a:bodyPr>
            <a:noAutofit/>
          </a:bodyPr>
          <a:lstStyle/>
          <a:p>
            <a:r>
              <a:rPr lang="es-PY" sz="3600" b="1" dirty="0" smtClean="0"/>
              <a:t>PARECER DE LA DNCP:</a:t>
            </a:r>
            <a:endParaRPr lang="es-PY" sz="3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775137"/>
            <a:ext cx="7886700" cy="2328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0" y="3104095"/>
            <a:ext cx="7760440" cy="36315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4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943" y="425301"/>
            <a:ext cx="7456461" cy="597074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6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49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551"/>
          <a:stretch/>
        </p:blipFill>
        <p:spPr>
          <a:xfrm>
            <a:off x="744278" y="2381694"/>
            <a:ext cx="7862226" cy="3199846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r="646" b="81602"/>
          <a:stretch/>
        </p:blipFill>
        <p:spPr>
          <a:xfrm>
            <a:off x="744278" y="916816"/>
            <a:ext cx="7862226" cy="146487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6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5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Casos en Análisis</a:t>
            </a:r>
            <a:endParaRPr lang="es-P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33657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34" r="-70" b="71840"/>
          <a:stretch/>
        </p:blipFill>
        <p:spPr>
          <a:xfrm>
            <a:off x="1057153" y="1482291"/>
            <a:ext cx="6438351" cy="1926208"/>
          </a:xfrm>
          <a:prstGeom prst="rect">
            <a:avLst/>
          </a:prstGeom>
        </p:spPr>
      </p:pic>
      <p:pic>
        <p:nvPicPr>
          <p:cNvPr id="8" name="Marcador de contenido 6"/>
          <p:cNvPicPr>
            <a:picLocks noChangeAspect="1"/>
          </p:cNvPicPr>
          <p:nvPr/>
        </p:nvPicPr>
        <p:blipFill rotWithShape="1">
          <a:blip r:embed="rId2"/>
          <a:srcRect t="75372"/>
          <a:stretch/>
        </p:blipFill>
        <p:spPr>
          <a:xfrm>
            <a:off x="1057153" y="3408499"/>
            <a:ext cx="6950287" cy="2484403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1057153" y="3301017"/>
            <a:ext cx="2912760" cy="9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513533" y="5892902"/>
            <a:ext cx="3050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1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32"/>
          <a:stretch/>
        </p:blipFill>
        <p:spPr>
          <a:xfrm>
            <a:off x="1427945" y="3231792"/>
            <a:ext cx="5555624" cy="2675525"/>
          </a:xfrm>
          <a:prstGeom prst="rect">
            <a:avLst/>
          </a:prstGeom>
        </p:spPr>
      </p:pic>
      <p:pic>
        <p:nvPicPr>
          <p:cNvPr id="7" name="Marcador de contenido 5"/>
          <p:cNvPicPr>
            <a:picLocks noChangeAspect="1"/>
          </p:cNvPicPr>
          <p:nvPr/>
        </p:nvPicPr>
        <p:blipFill rotWithShape="1">
          <a:blip r:embed="rId2"/>
          <a:srcRect t="7653" b="72104"/>
          <a:stretch/>
        </p:blipFill>
        <p:spPr>
          <a:xfrm>
            <a:off x="1427945" y="1424539"/>
            <a:ext cx="5555624" cy="180725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2</a:t>
            </a:r>
            <a:endParaRPr lang="es-P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Aplicación en Convenios Marco</a:t>
            </a:r>
            <a:endParaRPr lang="es-P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862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b="1" dirty="0" smtClean="0"/>
              <a:t>Criterio de Evaluación de </a:t>
            </a:r>
            <a:r>
              <a:rPr lang="es-PY" b="1" dirty="0" err="1" smtClean="0"/>
              <a:t>Ejecutabilidad</a:t>
            </a:r>
            <a:r>
              <a:rPr lang="es-PY" b="1" dirty="0" smtClean="0"/>
              <a:t> </a:t>
            </a:r>
            <a:r>
              <a:rPr lang="es-PY" b="1" dirty="0"/>
              <a:t>del precio:</a:t>
            </a:r>
            <a:endParaRPr lang="es-PY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PY" dirty="0" smtClean="0"/>
              <a:t>Si </a:t>
            </a:r>
            <a:r>
              <a:rPr lang="es-PY" dirty="0"/>
              <a:t>durante la evaluación de ofertas, el comité detecta precios que </a:t>
            </a:r>
            <a:r>
              <a:rPr lang="es-PY" u="sng" dirty="0">
                <a:solidFill>
                  <a:srgbClr val="FF0000"/>
                </a:solidFill>
              </a:rPr>
              <a:t>varíen en  ­+/-  20 % </a:t>
            </a:r>
            <a:r>
              <a:rPr lang="es-PY" dirty="0"/>
              <a:t>en relación a la estimación de costos para el producto en cuestión ofertado</a:t>
            </a:r>
            <a:r>
              <a:rPr lang="es-PY" b="1" dirty="0"/>
              <a:t>,</a:t>
            </a:r>
            <a:r>
              <a:rPr lang="es-PY" dirty="0"/>
              <a:t> se requerirá al oferente que en un el plazo de un día hábil presente al comité </a:t>
            </a:r>
            <a:r>
              <a:rPr lang="es-PY" u="sng" dirty="0">
                <a:solidFill>
                  <a:srgbClr val="FF0000"/>
                </a:solidFill>
              </a:rPr>
              <a:t>la composición detallada del precio ofertado.</a:t>
            </a:r>
            <a:r>
              <a:rPr lang="es-PY" dirty="0"/>
              <a:t> Esta composición deberá considerar todos los costos que influyen en el precio incluidos impuestos, tasas, cargas laborales, rentabilidad etc., en cumplimiento a las disposiciones contenidas en el art. 150 de la Ley N°  5386/2015 “Que aprueba el Presupuesto General de la Nación para el Ejercicio Fiscal  2015”. La oferta que no demuestre la </a:t>
            </a:r>
            <a:r>
              <a:rPr lang="es-PY" dirty="0" err="1"/>
              <a:t>Ejecutabilidad</a:t>
            </a:r>
            <a:r>
              <a:rPr lang="es-PY" dirty="0"/>
              <a:t> del contrato con los precios ofertados</a:t>
            </a:r>
            <a:r>
              <a:rPr lang="es-PY" b="1" dirty="0"/>
              <a:t>,</a:t>
            </a:r>
            <a:r>
              <a:rPr lang="es-PY" dirty="0"/>
              <a:t> en base al desglose de costo solicitado</a:t>
            </a:r>
            <a:r>
              <a:rPr lang="es-PY" b="1" dirty="0"/>
              <a:t>,</a:t>
            </a:r>
            <a:r>
              <a:rPr lang="es-PY" dirty="0"/>
              <a:t> será descalificada</a:t>
            </a:r>
            <a:r>
              <a:rPr lang="es-PY" dirty="0" smtClean="0"/>
              <a:t>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463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Marco Normativo</a:t>
            </a:r>
            <a:endParaRPr lang="es-P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704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68"/>
            <a:ext cx="9134172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0"/>
            <a:ext cx="4263512" cy="65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Evaluación de Ofertas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Y" dirty="0"/>
              <a:t>En la evaluación de las ofertas </a:t>
            </a:r>
            <a:r>
              <a:rPr lang="es-PY" u="sng" dirty="0">
                <a:solidFill>
                  <a:srgbClr val="FF0000"/>
                </a:solidFill>
              </a:rPr>
              <a:t>en ningún caso podrán utilizarse mecanismos de puntos o porcentajes</a:t>
            </a:r>
            <a:r>
              <a:rPr lang="es-PY" dirty="0"/>
              <a:t>, excepto cuando se trate de servicios en los que se demuestre la conveniencia de aplicar dichos mecanismos de evaluación, de acuerdo con los lineamientos establecidos en el reglamento</a:t>
            </a:r>
            <a:r>
              <a:rPr lang="es-PY" b="1" dirty="0"/>
              <a:t>.</a:t>
            </a:r>
            <a:endParaRPr lang="es-PY" dirty="0"/>
          </a:p>
          <a:p>
            <a:pPr algn="just"/>
            <a:r>
              <a:rPr lang="es-PY" dirty="0" smtClean="0"/>
              <a:t>No </a:t>
            </a:r>
            <a:r>
              <a:rPr lang="es-PY" dirty="0"/>
              <a:t>se aceptará procedimiento alguno en virtud del cual se descalifiquen automáticamente las ofertas que se sitúen por encima o debajo de porcentajes del precio de referencia. </a:t>
            </a:r>
          </a:p>
        </p:txBody>
      </p:sp>
    </p:spTree>
    <p:extLst>
      <p:ext uri="{BB962C8B-B14F-4D97-AF65-F5344CB8AC3E}">
        <p14:creationId xmlns:p14="http://schemas.microsoft.com/office/powerpoint/2010/main" val="2816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Criterio de Adjudicación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Y" dirty="0" smtClean="0"/>
              <a:t>(L) Si </a:t>
            </a:r>
            <a:r>
              <a:rPr lang="es-PY" dirty="0"/>
              <a:t>dos o más ofertas son solventes porque han cumplido la totalidad de los requisitos, el contrato se adjudicará a quien presente </a:t>
            </a:r>
            <a:r>
              <a:rPr lang="es-PY" u="sng" dirty="0">
                <a:solidFill>
                  <a:srgbClr val="FF0000"/>
                </a:solidFill>
              </a:rPr>
              <a:t>el precio más bajo.</a:t>
            </a:r>
          </a:p>
          <a:p>
            <a:pPr algn="just"/>
            <a:r>
              <a:rPr lang="es-PY" dirty="0" smtClean="0"/>
              <a:t>(D) La </a:t>
            </a:r>
            <a:r>
              <a:rPr lang="es-PY" dirty="0"/>
              <a:t>adjudicación deberá recaer en el oferente cuya oferta:</a:t>
            </a:r>
            <a:endParaRPr lang="es-PY" sz="1350" dirty="0"/>
          </a:p>
          <a:p>
            <a:pPr lvl="1" algn="just"/>
            <a:r>
              <a:rPr lang="es-PY" dirty="0"/>
              <a:t>cumpla con las condiciones legales y técnicas estipuladas en el Pliego de Bases y Condiciones;</a:t>
            </a:r>
            <a:endParaRPr lang="es-PY" sz="2100" dirty="0"/>
          </a:p>
          <a:p>
            <a:pPr lvl="1" algn="just"/>
            <a:r>
              <a:rPr lang="es-PY" dirty="0"/>
              <a:t>tenga las calificaciones y la capacidad necesaria para ejecutar el contrato.</a:t>
            </a:r>
            <a:endParaRPr lang="es-PY" sz="2100" dirty="0"/>
          </a:p>
          <a:p>
            <a:pPr lvl="1" algn="just"/>
            <a:r>
              <a:rPr lang="es-PY" dirty="0"/>
              <a:t>presente el precio evaluado como más bajo</a:t>
            </a:r>
            <a:endParaRPr lang="es-PY" sz="2100" dirty="0"/>
          </a:p>
          <a:p>
            <a:pPr algn="just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079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Precio “Ejecutable”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PY" dirty="0" smtClean="0"/>
              <a:t>En </a:t>
            </a:r>
            <a:r>
              <a:rPr lang="es-PY" dirty="0"/>
              <a:t>la etapa </a:t>
            </a:r>
            <a:r>
              <a:rPr lang="es-PY" dirty="0" smtClean="0"/>
              <a:t>de evaluación </a:t>
            </a:r>
            <a:r>
              <a:rPr lang="es-PY" dirty="0"/>
              <a:t>de ofertas </a:t>
            </a:r>
            <a:r>
              <a:rPr lang="es-PY" dirty="0" smtClean="0"/>
              <a:t>las convocantes deberán </a:t>
            </a:r>
            <a:r>
              <a:rPr lang="es-PY" dirty="0"/>
              <a:t>tomar en consideración los </a:t>
            </a:r>
            <a:r>
              <a:rPr lang="es-PY" u="sng" dirty="0" smtClean="0">
                <a:solidFill>
                  <a:srgbClr val="FF0000"/>
                </a:solidFill>
              </a:rPr>
              <a:t>precios </a:t>
            </a:r>
            <a:r>
              <a:rPr lang="es-PY" u="sng" dirty="0">
                <a:solidFill>
                  <a:srgbClr val="FF0000"/>
                </a:solidFill>
              </a:rPr>
              <a:t>promedios </a:t>
            </a:r>
            <a:r>
              <a:rPr lang="es-PY" dirty="0"/>
              <a:t>basados en el </a:t>
            </a:r>
            <a:r>
              <a:rPr lang="es-PY" dirty="0" smtClean="0"/>
              <a:t>Índice </a:t>
            </a:r>
            <a:r>
              <a:rPr lang="es-PY" dirty="0"/>
              <a:t>de Precios de Consumidor </a:t>
            </a:r>
            <a:r>
              <a:rPr lang="es-PY" dirty="0" smtClean="0"/>
              <a:t>(IPC) publicado </a:t>
            </a:r>
            <a:r>
              <a:rPr lang="es-PY" dirty="0"/>
              <a:t>por el Banco </a:t>
            </a:r>
            <a:r>
              <a:rPr lang="es-PY" dirty="0" smtClean="0"/>
              <a:t>Central </a:t>
            </a:r>
            <a:r>
              <a:rPr lang="es-PY" dirty="0"/>
              <a:t>el </a:t>
            </a:r>
            <a:r>
              <a:rPr lang="es-PY" dirty="0" smtClean="0"/>
              <a:t>Paraguay </a:t>
            </a:r>
            <a:r>
              <a:rPr lang="es-PY" dirty="0"/>
              <a:t>(BCP) u </a:t>
            </a:r>
            <a:r>
              <a:rPr lang="es-PY" dirty="0" smtClean="0"/>
              <a:t>otras Instituciones </a:t>
            </a:r>
            <a:r>
              <a:rPr lang="es-PY" dirty="0"/>
              <a:t>públicas o </a:t>
            </a:r>
            <a:r>
              <a:rPr lang="es-PY" dirty="0" smtClean="0"/>
              <a:t>en </a:t>
            </a:r>
            <a:r>
              <a:rPr lang="es-PY" dirty="0"/>
              <a:t>su </a:t>
            </a:r>
            <a:r>
              <a:rPr lang="es-PY" dirty="0" smtClean="0"/>
              <a:t>defecto </a:t>
            </a:r>
            <a:r>
              <a:rPr lang="es-PY" dirty="0"/>
              <a:t>instituciones </a:t>
            </a:r>
            <a:r>
              <a:rPr lang="es-PY" dirty="0" smtClean="0"/>
              <a:t>privadas</a:t>
            </a:r>
            <a:r>
              <a:rPr lang="es-PY" dirty="0"/>
              <a:t>, que cuenten con datos sobre precios de mercado de </a:t>
            </a:r>
            <a:r>
              <a:rPr lang="es-PY" dirty="0" smtClean="0"/>
              <a:t>acceso público </a:t>
            </a:r>
            <a:r>
              <a:rPr lang="es-PY" dirty="0"/>
              <a:t>al tiempo de la </a:t>
            </a:r>
            <a:r>
              <a:rPr lang="es-PY" dirty="0" smtClean="0"/>
              <a:t>publicación </a:t>
            </a:r>
            <a:r>
              <a:rPr lang="es-PY" dirty="0"/>
              <a:t>de </a:t>
            </a:r>
            <a:r>
              <a:rPr lang="es-PY" dirty="0" smtClean="0"/>
              <a:t>la convocatoria.</a:t>
            </a:r>
          </a:p>
          <a:p>
            <a:pPr algn="just"/>
            <a:r>
              <a:rPr lang="es-PY" dirty="0"/>
              <a:t>Los pliegos deberán </a:t>
            </a:r>
            <a:r>
              <a:rPr lang="es-PY" u="sng" dirty="0">
                <a:solidFill>
                  <a:srgbClr val="FF0000"/>
                </a:solidFill>
              </a:rPr>
              <a:t>incluir criterios de evaluación </a:t>
            </a:r>
            <a:r>
              <a:rPr lang="es-PY" dirty="0"/>
              <a:t>capaces de reflejar que los precios ofertados en comparación con los índices mencionados </a:t>
            </a:r>
            <a:r>
              <a:rPr lang="es-PY" u="sng" dirty="0">
                <a:solidFill>
                  <a:srgbClr val="FF0000"/>
                </a:solidFill>
              </a:rPr>
              <a:t>son compatibles, de ejecución posible</a:t>
            </a:r>
            <a:r>
              <a:rPr lang="es-PY" dirty="0"/>
              <a:t> y que han cumplido con  todas las cargas impositivas, sociales y laborales que gravan el bien, obra o servicio ofertado</a:t>
            </a:r>
            <a:r>
              <a:rPr lang="es-PY" dirty="0" smtClean="0"/>
              <a:t>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631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Precio “Ejecutable”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Si </a:t>
            </a:r>
            <a:r>
              <a:rPr lang="es-PY" dirty="0"/>
              <a:t>los precios ofertados son </a:t>
            </a:r>
            <a:r>
              <a:rPr lang="es-PY" u="sng" dirty="0">
                <a:solidFill>
                  <a:srgbClr val="FF0000"/>
                </a:solidFill>
              </a:rPr>
              <a:t>inferiores al 70% </a:t>
            </a:r>
            <a:r>
              <a:rPr lang="es-PY" u="sng" dirty="0" smtClean="0">
                <a:solidFill>
                  <a:srgbClr val="FF0000"/>
                </a:solidFill>
              </a:rPr>
              <a:t>del </a:t>
            </a:r>
            <a:r>
              <a:rPr lang="es-PY" u="sng" dirty="0">
                <a:solidFill>
                  <a:srgbClr val="FF0000"/>
                </a:solidFill>
              </a:rPr>
              <a:t>precio </a:t>
            </a:r>
            <a:r>
              <a:rPr lang="es-PY" dirty="0"/>
              <a:t>de referencia de la </a:t>
            </a:r>
            <a:r>
              <a:rPr lang="es-PY" dirty="0" smtClean="0"/>
              <a:t>convocante, </a:t>
            </a:r>
            <a:r>
              <a:rPr lang="es-PY" dirty="0"/>
              <a:t>el Comité de </a:t>
            </a:r>
            <a:r>
              <a:rPr lang="es-PY" dirty="0" smtClean="0"/>
              <a:t>Evaluación </a:t>
            </a:r>
            <a:r>
              <a:rPr lang="es-PY" dirty="0"/>
              <a:t>deberá </a:t>
            </a:r>
            <a:r>
              <a:rPr lang="es-PY" dirty="0" smtClean="0"/>
              <a:t> </a:t>
            </a:r>
            <a:r>
              <a:rPr lang="es-PY" dirty="0"/>
              <a:t>solicitar al oferente la </a:t>
            </a:r>
            <a:r>
              <a:rPr lang="es-PY" dirty="0" smtClean="0"/>
              <a:t>presentación </a:t>
            </a:r>
            <a:r>
              <a:rPr lang="es-PY" dirty="0"/>
              <a:t>de, un </a:t>
            </a:r>
            <a:r>
              <a:rPr lang="es-PY" u="sng" dirty="0" smtClean="0">
                <a:solidFill>
                  <a:srgbClr val="FF0000"/>
                </a:solidFill>
              </a:rPr>
              <a:t>desglose </a:t>
            </a:r>
            <a:r>
              <a:rPr lang="es-PY" u="sng" dirty="0">
                <a:solidFill>
                  <a:srgbClr val="FF0000"/>
                </a:solidFill>
              </a:rPr>
              <a:t>de los </a:t>
            </a:r>
            <a:r>
              <a:rPr lang="es-PY" u="sng" dirty="0" smtClean="0">
                <a:solidFill>
                  <a:srgbClr val="FF0000"/>
                </a:solidFill>
              </a:rPr>
              <a:t>costos </a:t>
            </a:r>
            <a:r>
              <a:rPr lang="es-PY" dirty="0"/>
              <a:t>que forman </a:t>
            </a:r>
            <a:r>
              <a:rPr lang="es-PY" dirty="0" smtClean="0"/>
              <a:t>su precio, de </a:t>
            </a:r>
            <a:r>
              <a:rPr lang="es-PY" dirty="0"/>
              <a:t>manera a demostrar que el </a:t>
            </a:r>
            <a:r>
              <a:rPr lang="es-PY" dirty="0" smtClean="0"/>
              <a:t>mismo es de </a:t>
            </a:r>
            <a:r>
              <a:rPr lang="es-PY" dirty="0"/>
              <a:t>ejecución </a:t>
            </a:r>
            <a:r>
              <a:rPr lang="es-PY" dirty="0" smtClean="0"/>
              <a:t>posible. </a:t>
            </a:r>
          </a:p>
          <a:p>
            <a:r>
              <a:rPr lang="es-PY" dirty="0"/>
              <a:t>La oferta que </a:t>
            </a:r>
            <a:r>
              <a:rPr lang="es-PY" dirty="0" smtClean="0"/>
              <a:t>no lo demuestre, será </a:t>
            </a:r>
            <a:r>
              <a:rPr lang="es-PY" dirty="0"/>
              <a:t>desechada, debiendo constar en el informe de evaluación o en los fundamentos de la decisión de adjudicación, declaración desierta o cancelación, las razones técnicas por las cuales la convocante , considera inejecutables los precios ofertados. </a:t>
            </a:r>
          </a:p>
          <a:p>
            <a:r>
              <a:rPr lang="es-PY" dirty="0"/>
              <a:t>No se admitirán ofertas globales o unitarias con valor cero o sin cotización</a:t>
            </a:r>
            <a:r>
              <a:rPr lang="es-PY" dirty="0" smtClean="0"/>
              <a:t>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9041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Casos Analizados por la DNCP</a:t>
            </a:r>
            <a:endParaRPr lang="es-P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052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55" y="925033"/>
            <a:ext cx="8848266" cy="4529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562" y="244460"/>
            <a:ext cx="11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rgbClr val="FF0000"/>
                </a:solidFill>
              </a:rPr>
              <a:t>1</a:t>
            </a:r>
            <a:endParaRPr lang="es-PY" sz="4000" b="1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53339" y="5890661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dirty="0" smtClean="0"/>
              <a:t>Año 2007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70703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F86C89820B9646846EE4A3AE9F43F4" ma:contentTypeVersion="0" ma:contentTypeDescription="Crear nuevo documento." ma:contentTypeScope="" ma:versionID="b5040e1cd2d903a67be4b06608af7e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4D67A-D2CA-45D4-80F6-9F8A539FB979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C5BDFD-85F5-4529-B014-BCF5688FB5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47236-22CE-44F3-8C60-9711EA16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625</Words>
  <Application>Microsoft Office PowerPoint</Application>
  <PresentationFormat>Presentación en pantalla (4:3)</PresentationFormat>
  <Paragraphs>50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Taller sobre concentración, colusión e identificación de ofertas anormalmente bajas en las contrataciones públicas</vt:lpstr>
      <vt:lpstr>Experiencias País: Caso Paraguay</vt:lpstr>
      <vt:lpstr>Marco Normativo</vt:lpstr>
      <vt:lpstr>Evaluación de Ofertas</vt:lpstr>
      <vt:lpstr>Criterio de Adjudicación</vt:lpstr>
      <vt:lpstr>Precio “Ejecutable”</vt:lpstr>
      <vt:lpstr>Precio “Ejecutable”</vt:lpstr>
      <vt:lpstr>Casos Analizados por la DNCP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PARECER DE LA DNCP:</vt:lpstr>
      <vt:lpstr>Presentación de PowerPoint</vt:lpstr>
      <vt:lpstr>Presentación de PowerPoint</vt:lpstr>
      <vt:lpstr>Casos en Análisis</vt:lpstr>
      <vt:lpstr>Presentación de PowerPoint</vt:lpstr>
      <vt:lpstr>Presentación de PowerPoint</vt:lpstr>
      <vt:lpstr>Aplicación en Convenios Marco</vt:lpstr>
      <vt:lpstr>Criterio de Evaluación de Ejecutabilidad del precio:</vt:lpstr>
      <vt:lpstr>Presentación de PowerPoint</vt:lpstr>
      <vt:lpstr>Presentación de PowerPoint</vt:lpstr>
    </vt:vector>
  </TitlesOfParts>
  <Company>DNCP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cleite</dc:creator>
  <cp:lastModifiedBy>Cynthia Carolina Leite Barrientos</cp:lastModifiedBy>
  <cp:revision>19</cp:revision>
  <dcterms:created xsi:type="dcterms:W3CDTF">2014-11-25T14:00:43Z</dcterms:created>
  <dcterms:modified xsi:type="dcterms:W3CDTF">2016-02-22T17:34:23Z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0x010100B2F86C89820B9646846EE4A3AE9F43F4</vt:lpwstr>
  </property>
</Properties>
</file>